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16FED83-8357-4225-B288-6B37A12225A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21485EA-58B1-4B21-9DA1-B4F3E56B8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ED83-8357-4225-B288-6B37A12225A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85EA-58B1-4B21-9DA1-B4F3E56B8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ED83-8357-4225-B288-6B37A12225A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85EA-58B1-4B21-9DA1-B4F3E56B8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16FED83-8357-4225-B288-6B37A12225A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85EA-58B1-4B21-9DA1-B4F3E56B8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16FED83-8357-4225-B288-6B37A12225A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21485EA-58B1-4B21-9DA1-B4F3E56B88A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6FED83-8357-4225-B288-6B37A12225A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21485EA-58B1-4B21-9DA1-B4F3E56B8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16FED83-8357-4225-B288-6B37A12225A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21485EA-58B1-4B21-9DA1-B4F3E56B88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ED83-8357-4225-B288-6B37A12225A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85EA-58B1-4B21-9DA1-B4F3E56B8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6FED83-8357-4225-B288-6B37A12225A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21485EA-58B1-4B21-9DA1-B4F3E56B8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16FED83-8357-4225-B288-6B37A12225A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21485EA-58B1-4B21-9DA1-B4F3E56B88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16FED83-8357-4225-B288-6B37A12225A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21485EA-58B1-4B21-9DA1-B4F3E56B88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16FED83-8357-4225-B288-6B37A12225A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21485EA-58B1-4B21-9DA1-B4F3E56B88A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62000"/>
            <a:ext cx="6553200" cy="63182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G3600 Series One Piece Prechamber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96" y="1524000"/>
            <a:ext cx="6781800" cy="50863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9667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062912" cy="936625"/>
          </a:xfrm>
        </p:spPr>
        <p:txBody>
          <a:bodyPr/>
          <a:lstStyle/>
          <a:p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062912" cy="3617120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n-US" sz="6200" b="1" dirty="0">
                <a:solidFill>
                  <a:schemeClr val="bg1"/>
                </a:solidFill>
              </a:rPr>
              <a:t>Investment Casting  vs. Sand </a:t>
            </a:r>
            <a:r>
              <a:rPr lang="en-US" sz="6200" b="1" dirty="0" smtClean="0">
                <a:solidFill>
                  <a:schemeClr val="bg1"/>
                </a:solidFill>
              </a:rPr>
              <a:t>Casting</a:t>
            </a:r>
          </a:p>
          <a:p>
            <a:pPr algn="l"/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endParaRPr lang="en-US" sz="4400" b="1" dirty="0">
              <a:solidFill>
                <a:schemeClr val="bg1"/>
              </a:solidFill>
            </a:endParaRPr>
          </a:p>
          <a:p>
            <a:pPr algn="l"/>
            <a:r>
              <a:rPr lang="en-US" sz="4400" b="1" dirty="0">
                <a:solidFill>
                  <a:schemeClr val="bg1"/>
                </a:solidFill>
              </a:rPr>
              <a:t>Our pre-chambers are manufactured using a state-of-the-art Investment Casting Process that results in superior dimensional tolerances, ideal surface finishes and improved grain structure of the metal throughout the casting.</a:t>
            </a:r>
          </a:p>
          <a:p>
            <a:pPr algn="l"/>
            <a:r>
              <a:rPr lang="en-US" sz="4400" b="1" dirty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en-US" sz="4400" b="1" dirty="0">
                <a:solidFill>
                  <a:schemeClr val="bg1"/>
                </a:solidFill>
              </a:rPr>
              <a:t>The Investment Casting Process consistently provides dimensional tolerances of +/- .002 inches.</a:t>
            </a:r>
          </a:p>
          <a:p>
            <a:pPr algn="l"/>
            <a:r>
              <a:rPr lang="en-US" sz="4400" b="1" dirty="0">
                <a:solidFill>
                  <a:schemeClr val="bg1"/>
                </a:solidFill>
              </a:rPr>
              <a:t>The O.E.M./Caterpillar® casting uses a Sand Casting Process which is considered to be a lower quality process than the Investment Casting Process</a:t>
            </a:r>
            <a:r>
              <a:rPr lang="en-US" sz="44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4400" b="1" dirty="0">
              <a:solidFill>
                <a:schemeClr val="bg1"/>
              </a:solidFill>
            </a:endParaRPr>
          </a:p>
          <a:p>
            <a:pPr algn="l"/>
            <a:endParaRPr lang="en-US" sz="4400" b="1" dirty="0">
              <a:solidFill>
                <a:schemeClr val="bg1"/>
              </a:solidFill>
            </a:endParaRPr>
          </a:p>
          <a:p>
            <a:pPr algn="l"/>
            <a:r>
              <a:rPr lang="en-US" sz="4400" b="1" dirty="0">
                <a:solidFill>
                  <a:schemeClr val="bg1"/>
                </a:solidFill>
              </a:rPr>
              <a:t> </a:t>
            </a:r>
            <a:endParaRPr lang="en-US" sz="6200" b="1" dirty="0">
              <a:solidFill>
                <a:schemeClr val="bg1"/>
              </a:solidFill>
            </a:endParaRPr>
          </a:p>
          <a:p>
            <a:pPr algn="l"/>
            <a:r>
              <a:rPr lang="en-US" sz="6200" b="1" dirty="0">
                <a:solidFill>
                  <a:schemeClr val="bg1"/>
                </a:solidFill>
              </a:rPr>
              <a:t>Fuel Delivery Ports and Channels machined to </a:t>
            </a:r>
            <a:r>
              <a:rPr lang="en-US" sz="6200" b="1" dirty="0" smtClean="0">
                <a:solidFill>
                  <a:schemeClr val="bg1"/>
                </a:solidFill>
              </a:rPr>
              <a:t>perfection</a:t>
            </a:r>
          </a:p>
          <a:p>
            <a:pPr algn="l"/>
            <a:endParaRPr lang="en-US" sz="4400" b="1" dirty="0">
              <a:solidFill>
                <a:schemeClr val="bg1"/>
              </a:solidFill>
            </a:endParaRPr>
          </a:p>
          <a:p>
            <a:pPr algn="l"/>
            <a:r>
              <a:rPr lang="en-US" sz="4400" b="1" dirty="0">
                <a:solidFill>
                  <a:schemeClr val="bg1"/>
                </a:solidFill>
              </a:rPr>
              <a:t>The fuel port in the body assembly of our Pre-Chamber is machined in a 5 axis CNC machine to insure exact dimensions and repeatability on every casting.  This process assures consistent fuel flow delivery to the check valve and ease of setting the Air-Fuel ratio.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2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062912" cy="936625"/>
          </a:xfrm>
        </p:spPr>
        <p:txBody>
          <a:bodyPr/>
          <a:lstStyle/>
          <a:p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8062912" cy="361712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5600" b="1" dirty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en-US" sz="8000" b="1" dirty="0">
                <a:solidFill>
                  <a:schemeClr val="bg1"/>
                </a:solidFill>
              </a:rPr>
              <a:t>Tip Material is Advanced and Hardness Improved vs. O.E.M</a:t>
            </a:r>
            <a:r>
              <a:rPr lang="en-US" sz="80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5600" b="1" dirty="0">
              <a:solidFill>
                <a:schemeClr val="bg1"/>
              </a:solidFill>
            </a:endParaRPr>
          </a:p>
          <a:p>
            <a:pPr algn="l"/>
            <a:r>
              <a:rPr lang="en-US" sz="5600" b="1" dirty="0">
                <a:solidFill>
                  <a:schemeClr val="bg1"/>
                </a:solidFill>
              </a:rPr>
              <a:t>To provide longer </a:t>
            </a:r>
            <a:r>
              <a:rPr lang="en-US" sz="5600" b="1" dirty="0" smtClean="0">
                <a:solidFill>
                  <a:schemeClr val="bg1"/>
                </a:solidFill>
              </a:rPr>
              <a:t>life, </a:t>
            </a:r>
            <a:r>
              <a:rPr lang="en-US" sz="5600" b="1" dirty="0">
                <a:solidFill>
                  <a:schemeClr val="bg1"/>
                </a:solidFill>
              </a:rPr>
              <a:t>our Pre-Chamber tip is manufactured using a 625 Inconel material to prevent premature metal erosion caused by the extreme high temperatures while also being corrosion resistant.</a:t>
            </a:r>
          </a:p>
          <a:p>
            <a:pPr algn="l"/>
            <a:r>
              <a:rPr lang="en-US" sz="5600" b="1" dirty="0">
                <a:solidFill>
                  <a:schemeClr val="bg1"/>
                </a:solidFill>
              </a:rPr>
              <a:t>Our tip is polished to a higher luster using the Drag Finishing Process with Ceramic Pins.  This process results in a product that has a better surface finish with a surface grain structure that is “polished over,” thus creating a surface that is resilient to oxidation and more resistant to the formation carbon buildup.</a:t>
            </a:r>
          </a:p>
          <a:p>
            <a:pPr algn="l"/>
            <a:r>
              <a:rPr lang="en-US" sz="5600" b="1" dirty="0">
                <a:solidFill>
                  <a:schemeClr val="bg1"/>
                </a:solidFill>
              </a:rPr>
              <a:t> </a:t>
            </a:r>
            <a:endParaRPr lang="en-US" sz="5600" b="1" dirty="0" smtClean="0">
              <a:solidFill>
                <a:schemeClr val="bg1"/>
              </a:solidFill>
            </a:endParaRPr>
          </a:p>
          <a:p>
            <a:pPr algn="l"/>
            <a:endParaRPr lang="en-US" sz="5600" b="1" dirty="0">
              <a:solidFill>
                <a:schemeClr val="bg1"/>
              </a:solidFill>
            </a:endParaRPr>
          </a:p>
          <a:p>
            <a:pPr algn="l"/>
            <a:r>
              <a:rPr lang="en-US" sz="8000" b="1" dirty="0">
                <a:solidFill>
                  <a:schemeClr val="bg1"/>
                </a:solidFill>
              </a:rPr>
              <a:t>Mid Flange Diameter </a:t>
            </a:r>
            <a:r>
              <a:rPr lang="en-US" sz="8000" b="1" dirty="0" smtClean="0">
                <a:solidFill>
                  <a:schemeClr val="bg1"/>
                </a:solidFill>
              </a:rPr>
              <a:t>Design</a:t>
            </a:r>
          </a:p>
          <a:p>
            <a:pPr algn="l"/>
            <a:endParaRPr lang="en-US" sz="5600" b="1" dirty="0">
              <a:solidFill>
                <a:schemeClr val="bg1"/>
              </a:solidFill>
            </a:endParaRPr>
          </a:p>
          <a:p>
            <a:pPr algn="l"/>
            <a:r>
              <a:rPr lang="en-US" sz="5600" b="1" dirty="0">
                <a:solidFill>
                  <a:schemeClr val="bg1"/>
                </a:solidFill>
              </a:rPr>
              <a:t>This dimension of the Mid Flange has been increased by .060” to create a better </a:t>
            </a:r>
          </a:p>
          <a:p>
            <a:pPr algn="l"/>
            <a:r>
              <a:rPr lang="en-US" sz="5600" b="1" dirty="0">
                <a:solidFill>
                  <a:schemeClr val="bg1"/>
                </a:solidFill>
              </a:rPr>
              <a:t>sealing surface where the tip seals at the entry area to the combustion chamber. </a:t>
            </a:r>
          </a:p>
          <a:p>
            <a:pPr algn="l"/>
            <a:r>
              <a:rPr lang="en-US" sz="5600" b="1" dirty="0">
                <a:solidFill>
                  <a:schemeClr val="bg1"/>
                </a:solidFill>
              </a:rPr>
              <a:t> </a:t>
            </a:r>
            <a:endParaRPr lang="en-US" sz="5600" b="1" dirty="0" smtClean="0">
              <a:solidFill>
                <a:schemeClr val="bg1"/>
              </a:solidFill>
            </a:endParaRPr>
          </a:p>
          <a:p>
            <a:pPr algn="l"/>
            <a:endParaRPr lang="en-US" sz="5600" b="1" dirty="0">
              <a:solidFill>
                <a:schemeClr val="bg1"/>
              </a:solidFill>
            </a:endParaRPr>
          </a:p>
          <a:p>
            <a:pPr algn="l"/>
            <a:r>
              <a:rPr lang="en-US" sz="8000" b="1" dirty="0">
                <a:solidFill>
                  <a:schemeClr val="bg1"/>
                </a:solidFill>
              </a:rPr>
              <a:t>Improved Tip </a:t>
            </a:r>
            <a:r>
              <a:rPr lang="en-US" sz="8000" b="1" dirty="0" smtClean="0">
                <a:solidFill>
                  <a:schemeClr val="bg1"/>
                </a:solidFill>
              </a:rPr>
              <a:t>Machining</a:t>
            </a:r>
          </a:p>
          <a:p>
            <a:pPr algn="l"/>
            <a:endParaRPr lang="en-US" sz="5600" b="1" dirty="0">
              <a:solidFill>
                <a:schemeClr val="bg1"/>
              </a:solidFill>
            </a:endParaRPr>
          </a:p>
          <a:p>
            <a:pPr algn="l"/>
            <a:r>
              <a:rPr lang="en-US" sz="5600" b="1" dirty="0">
                <a:solidFill>
                  <a:schemeClr val="bg1"/>
                </a:solidFill>
              </a:rPr>
              <a:t>The inside of the tips are machined for an improved surface finish and </a:t>
            </a:r>
          </a:p>
          <a:p>
            <a:pPr algn="l"/>
            <a:r>
              <a:rPr lang="en-US" sz="5600" b="1" dirty="0">
                <a:solidFill>
                  <a:schemeClr val="bg1"/>
                </a:solidFill>
              </a:rPr>
              <a:t>resistance to corrosion and carbon build up.</a:t>
            </a:r>
          </a:p>
          <a:p>
            <a:pPr algn="l"/>
            <a:r>
              <a:rPr lang="en-US" sz="5600" b="1" dirty="0">
                <a:solidFill>
                  <a:schemeClr val="bg1"/>
                </a:solidFill>
              </a:rPr>
              <a:t> </a:t>
            </a:r>
            <a:endParaRPr lang="en-US" sz="5600" b="1" dirty="0" smtClean="0">
              <a:solidFill>
                <a:schemeClr val="bg1"/>
              </a:solidFill>
            </a:endParaRPr>
          </a:p>
          <a:p>
            <a:pPr algn="l"/>
            <a:endParaRPr lang="en-US" sz="8000" b="1" dirty="0">
              <a:solidFill>
                <a:schemeClr val="bg1"/>
              </a:solidFill>
            </a:endParaRPr>
          </a:p>
          <a:p>
            <a:pPr algn="l"/>
            <a:r>
              <a:rPr lang="en-US" sz="8000" b="1" dirty="0">
                <a:solidFill>
                  <a:schemeClr val="bg1"/>
                </a:solidFill>
              </a:rPr>
              <a:t>Pressure Testing and Quality Control Checks </a:t>
            </a:r>
            <a:endParaRPr lang="en-US" sz="8000" b="1" dirty="0" smtClean="0">
              <a:solidFill>
                <a:schemeClr val="bg1"/>
              </a:solidFill>
            </a:endParaRPr>
          </a:p>
          <a:p>
            <a:pPr algn="l"/>
            <a:endParaRPr lang="en-US" sz="5600" b="1" dirty="0">
              <a:solidFill>
                <a:schemeClr val="bg1"/>
              </a:solidFill>
            </a:endParaRPr>
          </a:p>
          <a:p>
            <a:pPr algn="l"/>
            <a:r>
              <a:rPr lang="en-US" sz="5600" b="1" dirty="0">
                <a:solidFill>
                  <a:schemeClr val="bg1"/>
                </a:solidFill>
              </a:rPr>
              <a:t>Hydrostatic and pressure testing on all tips to insure against leakage.  </a:t>
            </a:r>
          </a:p>
          <a:p>
            <a:pPr algn="l"/>
            <a:r>
              <a:rPr lang="en-US" sz="5600" b="1" dirty="0">
                <a:solidFill>
                  <a:schemeClr val="bg1"/>
                </a:solidFill>
              </a:rPr>
              <a:t>Every Pre-Chamber is subject to an extensive Quality </a:t>
            </a:r>
            <a:r>
              <a:rPr lang="en-US" sz="5600" b="1" dirty="0" smtClean="0">
                <a:solidFill>
                  <a:schemeClr val="bg1"/>
                </a:solidFill>
              </a:rPr>
              <a:t>Check </a:t>
            </a:r>
            <a:r>
              <a:rPr lang="en-US" sz="5600" b="1" dirty="0">
                <a:solidFill>
                  <a:schemeClr val="bg1"/>
                </a:solidFill>
              </a:rPr>
              <a:t>for size, finish, </a:t>
            </a:r>
          </a:p>
          <a:p>
            <a:pPr algn="l"/>
            <a:r>
              <a:rPr lang="en-US" sz="5600" b="1" dirty="0">
                <a:solidFill>
                  <a:schemeClr val="bg1"/>
                </a:solidFill>
              </a:rPr>
              <a:t>and consistency before they are submitted for the hydrostatic pressure.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7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20974"/>
              </p:ext>
            </p:extLst>
          </p:nvPr>
        </p:nvGraphicFramePr>
        <p:xfrm>
          <a:off x="228600" y="76200"/>
          <a:ext cx="8458200" cy="688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9535421" imgH="7758728" progId="Word.Document.12">
                  <p:embed/>
                </p:oleObj>
              </mc:Choice>
              <mc:Fallback>
                <p:oleObj name="Document" r:id="rId3" imgW="9535421" imgH="77587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76200"/>
                        <a:ext cx="8458200" cy="688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972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2">
      <a:dk1>
        <a:sysClr val="windowText" lastClr="000000"/>
      </a:dk1>
      <a:lt1>
        <a:sysClr val="window" lastClr="FFFFFF"/>
      </a:lt1>
      <a:dk2>
        <a:srgbClr val="E0E0E0"/>
      </a:dk2>
      <a:lt2>
        <a:srgbClr val="D2D2D2"/>
      </a:lt2>
      <a:accent1>
        <a:srgbClr val="000000"/>
      </a:accent1>
      <a:accent2>
        <a:srgbClr val="FFFF00"/>
      </a:accent2>
      <a:accent3>
        <a:srgbClr val="FFFFFF"/>
      </a:accent3>
      <a:accent4>
        <a:srgbClr val="7F7F7F"/>
      </a:accent4>
      <a:accent5>
        <a:srgbClr val="FFFFFF"/>
      </a:accent5>
      <a:accent6>
        <a:srgbClr val="FFFFFF"/>
      </a:accent6>
      <a:hlink>
        <a:srgbClr val="FF0000"/>
      </a:hlink>
      <a:folHlink>
        <a:srgbClr val="FF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</TotalTime>
  <Words>45</Words>
  <Application>Microsoft Office PowerPoint</Application>
  <PresentationFormat>On-screen Show (4:3)</PresentationFormat>
  <Paragraphs>39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Verve</vt:lpstr>
      <vt:lpstr>Microsoft Word Document</vt:lpstr>
      <vt:lpstr>G3600 Series One Piece Prechamber</vt:lpstr>
      <vt:lpstr>Engineering</vt:lpstr>
      <vt:lpstr>Engineering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G3600 Series One Piece Prechamber</dc:title>
  <dc:creator>Kevin Quillen</dc:creator>
  <cp:lastModifiedBy>Kevin Quillen</cp:lastModifiedBy>
  <cp:revision>6</cp:revision>
  <dcterms:created xsi:type="dcterms:W3CDTF">2019-03-27T14:57:18Z</dcterms:created>
  <dcterms:modified xsi:type="dcterms:W3CDTF">2019-03-29T18:37:26Z</dcterms:modified>
</cp:coreProperties>
</file>